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56" r:id="rId2"/>
    <p:sldId id="260" r:id="rId3"/>
    <p:sldId id="257" r:id="rId4"/>
    <p:sldId id="261" r:id="rId5"/>
    <p:sldId id="262" r:id="rId6"/>
    <p:sldId id="263" r:id="rId7"/>
    <p:sldId id="264" r:id="rId8"/>
    <p:sldId id="265" r:id="rId9"/>
    <p:sldId id="266" r:id="rId10"/>
    <p:sldId id="267" r:id="rId11"/>
    <p:sldId id="268" r:id="rId12"/>
    <p:sldId id="269" r:id="rId13"/>
    <p:sldId id="270" r:id="rId14"/>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A3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3" autoAdjust="0"/>
    <p:restoredTop sz="94660"/>
  </p:normalViewPr>
  <p:slideViewPr>
    <p:cSldViewPr snapToGrid="0">
      <p:cViewPr varScale="1">
        <p:scale>
          <a:sx n="61" d="100"/>
          <a:sy n="61" d="100"/>
        </p:scale>
        <p:origin x="90" y="7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F505510C-4B46-4FEF-AFC8-9BD6EBBF0201}" type="datetimeFigureOut">
              <a:rPr lang="en-US" smtClean="0"/>
              <a:t>11/17/2015</a:t>
            </a:fld>
            <a:endParaRPr lang="en-US"/>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C2C595EE-3E17-403F-B929-CF50FB936668}" type="slidenum">
              <a:rPr lang="en-US" smtClean="0"/>
              <a:t>‹#›</a:t>
            </a:fld>
            <a:endParaRPr lang="en-US"/>
          </a:p>
        </p:txBody>
      </p:sp>
    </p:spTree>
    <p:extLst>
      <p:ext uri="{BB962C8B-B14F-4D97-AF65-F5344CB8AC3E}">
        <p14:creationId xmlns:p14="http://schemas.microsoft.com/office/powerpoint/2010/main" val="577098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8B15858A-0742-4D37-8F91-CFA59F95B2A0}" type="datetimeFigureOut">
              <a:rPr lang="en-US" smtClean="0"/>
              <a:t>11/17/2015</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505325"/>
            <a:ext cx="5661025" cy="36877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93175"/>
            <a:ext cx="3067050" cy="469900"/>
          </a:xfrm>
          <a:prstGeom prst="rect">
            <a:avLst/>
          </a:prstGeom>
        </p:spPr>
        <p:txBody>
          <a:bodyPr vert="horz" lIns="91440" tIns="45720" rIns="91440" bIns="45720" rtlCol="0" anchor="b"/>
          <a:lstStyle>
            <a:lvl1pPr algn="r">
              <a:defRPr sz="1200"/>
            </a:lvl1pPr>
          </a:lstStyle>
          <a:p>
            <a:fld id="{35063A5F-6A32-4451-AED4-8611944ADC63}" type="slidenum">
              <a:rPr lang="en-US" smtClean="0"/>
              <a:t>‹#›</a:t>
            </a:fld>
            <a:endParaRPr lang="en-US"/>
          </a:p>
        </p:txBody>
      </p:sp>
    </p:spTree>
    <p:extLst>
      <p:ext uri="{BB962C8B-B14F-4D97-AF65-F5344CB8AC3E}">
        <p14:creationId xmlns:p14="http://schemas.microsoft.com/office/powerpoint/2010/main" val="3292581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F5E7B05-7E61-4C34-A757-0093FF30E2B5}" type="datetimeFigureOut">
              <a:rPr lang="en-US" smtClean="0"/>
              <a:t>11/17/2015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6EBC764C-3EAD-4D06-84BB-6EBBF324E3D6}"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76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5E7B05-7E61-4C34-A757-0093FF30E2B5}" type="datetimeFigureOut">
              <a:rPr lang="en-US" smtClean="0"/>
              <a:t>11/17/2015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BC764C-3EAD-4D06-84BB-6EBBF324E3D6}" type="slidenum">
              <a:rPr lang="en-US" smtClean="0"/>
              <a:t>‹#›</a:t>
            </a:fld>
            <a:endParaRPr lang="en-US"/>
          </a:p>
        </p:txBody>
      </p:sp>
    </p:spTree>
    <p:extLst>
      <p:ext uri="{BB962C8B-B14F-4D97-AF65-F5344CB8AC3E}">
        <p14:creationId xmlns:p14="http://schemas.microsoft.com/office/powerpoint/2010/main" val="3221044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5E7B05-7E61-4C34-A757-0093FF30E2B5}"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C764C-3EAD-4D06-84BB-6EBBF324E3D6}"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0858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5E7B05-7E61-4C34-A757-0093FF30E2B5}"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C764C-3EAD-4D06-84BB-6EBBF324E3D6}"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6843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5E7B05-7E61-4C34-A757-0093FF30E2B5}"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C764C-3EAD-4D06-84BB-6EBBF324E3D6}" type="slidenum">
              <a:rPr lang="en-US" smtClean="0"/>
              <a:t>‹#›</a:t>
            </a:fld>
            <a:endParaRPr lang="en-US"/>
          </a:p>
        </p:txBody>
      </p:sp>
    </p:spTree>
    <p:extLst>
      <p:ext uri="{BB962C8B-B14F-4D97-AF65-F5344CB8AC3E}">
        <p14:creationId xmlns:p14="http://schemas.microsoft.com/office/powerpoint/2010/main" val="1905578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5E7B05-7E61-4C34-A757-0093FF30E2B5}"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C764C-3EAD-4D06-84BB-6EBBF324E3D6}"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6832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5E7B05-7E61-4C34-A757-0093FF30E2B5}"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C764C-3EAD-4D06-84BB-6EBBF324E3D6}"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7323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5E7B05-7E61-4C34-A757-0093FF30E2B5}"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C764C-3EAD-4D06-84BB-6EBBF324E3D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5258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5E7B05-7E61-4C34-A757-0093FF30E2B5}"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C764C-3EAD-4D06-84BB-6EBBF324E3D6}"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6666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5E7B05-7E61-4C34-A757-0093FF30E2B5}"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C764C-3EAD-4D06-84BB-6EBBF324E3D6}" type="slidenum">
              <a:rPr lang="en-US" smtClean="0"/>
              <a:t>‹#›</a:t>
            </a:fld>
            <a:endParaRPr lang="en-US"/>
          </a:p>
        </p:txBody>
      </p:sp>
    </p:spTree>
    <p:extLst>
      <p:ext uri="{BB962C8B-B14F-4D97-AF65-F5344CB8AC3E}">
        <p14:creationId xmlns:p14="http://schemas.microsoft.com/office/powerpoint/2010/main" val="3408916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5E7B05-7E61-4C34-A757-0093FF30E2B5}"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C764C-3EAD-4D06-84BB-6EBBF324E3D6}"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3652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5E7B05-7E61-4C34-A757-0093FF30E2B5}" type="datetimeFigureOut">
              <a:rPr lang="en-US" smtClean="0"/>
              <a:t>11/17/2015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BC764C-3EAD-4D06-84BB-6EBBF324E3D6}" type="slidenum">
              <a:rPr lang="en-US" smtClean="0"/>
              <a:t>‹#›</a:t>
            </a:fld>
            <a:endParaRPr lang="en-US"/>
          </a:p>
        </p:txBody>
      </p:sp>
    </p:spTree>
    <p:extLst>
      <p:ext uri="{BB962C8B-B14F-4D97-AF65-F5344CB8AC3E}">
        <p14:creationId xmlns:p14="http://schemas.microsoft.com/office/powerpoint/2010/main" val="810506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F5E7B05-7E61-4C34-A757-0093FF30E2B5}" type="datetimeFigureOut">
              <a:rPr lang="en-US" smtClean="0"/>
              <a:t>11/17/2015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BC764C-3EAD-4D06-84BB-6EBBF324E3D6}"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7491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F5E7B05-7E61-4C34-A757-0093FF30E2B5}" type="datetimeFigureOut">
              <a:rPr lang="en-US" smtClean="0"/>
              <a:t>11/17/2015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BC764C-3EAD-4D06-84BB-6EBBF324E3D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4913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5E7B05-7E61-4C34-A757-0093FF30E2B5}" type="datetimeFigureOut">
              <a:rPr lang="en-US" smtClean="0"/>
              <a:t>11/17/2015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BC764C-3EAD-4D06-84BB-6EBBF324E3D6}" type="slidenum">
              <a:rPr lang="en-US" smtClean="0"/>
              <a:t>‹#›</a:t>
            </a:fld>
            <a:endParaRPr lang="en-US"/>
          </a:p>
        </p:txBody>
      </p:sp>
    </p:spTree>
    <p:extLst>
      <p:ext uri="{BB962C8B-B14F-4D97-AF65-F5344CB8AC3E}">
        <p14:creationId xmlns:p14="http://schemas.microsoft.com/office/powerpoint/2010/main" val="3516692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5E7B05-7E61-4C34-A757-0093FF30E2B5}" type="datetimeFigureOut">
              <a:rPr lang="en-US" smtClean="0"/>
              <a:t>11/17/2015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BC764C-3EAD-4D06-84BB-6EBBF324E3D6}"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5782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5E7B05-7E61-4C34-A757-0093FF30E2B5}" type="datetimeFigureOut">
              <a:rPr lang="en-US" smtClean="0"/>
              <a:t>11/17/2015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BC764C-3EAD-4D06-84BB-6EBBF324E3D6}" type="slidenum">
              <a:rPr lang="en-US" smtClean="0"/>
              <a:t>‹#›</a:t>
            </a:fld>
            <a:endParaRPr lang="en-US"/>
          </a:p>
        </p:txBody>
      </p:sp>
    </p:spTree>
    <p:extLst>
      <p:ext uri="{BB962C8B-B14F-4D97-AF65-F5344CB8AC3E}">
        <p14:creationId xmlns:p14="http://schemas.microsoft.com/office/powerpoint/2010/main" val="3365550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F5E7B05-7E61-4C34-A757-0093FF30E2B5}" type="datetimeFigureOut">
              <a:rPr lang="en-US" smtClean="0"/>
              <a:t>11/17/2015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EBC764C-3EAD-4D06-84BB-6EBBF324E3D6}" type="slidenum">
              <a:rPr lang="en-US" smtClean="0"/>
              <a:t>‹#›</a:t>
            </a:fld>
            <a:endParaRPr lang="en-US"/>
          </a:p>
        </p:txBody>
      </p:sp>
    </p:spTree>
    <p:extLst>
      <p:ext uri="{BB962C8B-B14F-4D97-AF65-F5344CB8AC3E}">
        <p14:creationId xmlns:p14="http://schemas.microsoft.com/office/powerpoint/2010/main" val="38284388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b="1" dirty="0" smtClean="0">
                <a:latin typeface="Century Gothic" panose="020B0502020202020204" pitchFamily="34" charset="0"/>
              </a:rPr>
              <a:t>Ethanol: </a:t>
            </a:r>
            <a:br>
              <a:rPr lang="en-US" b="1" dirty="0" smtClean="0">
                <a:latin typeface="Century Gothic" panose="020B0502020202020204" pitchFamily="34" charset="0"/>
              </a:rPr>
            </a:br>
            <a:r>
              <a:rPr lang="en-US" b="1" dirty="0" smtClean="0">
                <a:latin typeface="Century Gothic" panose="020B0502020202020204" pitchFamily="34" charset="0"/>
              </a:rPr>
              <a:t>From then to now</a:t>
            </a:r>
            <a:endParaRPr lang="en-US" b="1" dirty="0">
              <a:latin typeface="Century Gothic" panose="020B0502020202020204" pitchFamily="34" charset="0"/>
            </a:endParaRPr>
          </a:p>
        </p:txBody>
      </p:sp>
      <p:sp>
        <p:nvSpPr>
          <p:cNvPr id="3" name="Subtitle 2"/>
          <p:cNvSpPr>
            <a:spLocks noGrp="1"/>
          </p:cNvSpPr>
          <p:nvPr>
            <p:ph type="subTitle" idx="1"/>
          </p:nvPr>
        </p:nvSpPr>
        <p:spPr>
          <a:xfrm>
            <a:off x="1524000" y="6296890"/>
            <a:ext cx="9144000" cy="561109"/>
          </a:xfrm>
        </p:spPr>
        <p:txBody>
          <a:bodyPr/>
          <a:lstStyle/>
          <a:p>
            <a:r>
              <a:rPr lang="en-US" dirty="0" smtClean="0">
                <a:latin typeface="Century Gothic" panose="020B0502020202020204" pitchFamily="34" charset="0"/>
              </a:rPr>
              <a:t>Unit 1, Lesson 3</a:t>
            </a:r>
            <a:endParaRPr lang="en-US" dirty="0">
              <a:latin typeface="Century Gothic" panose="020B0502020202020204" pitchFamily="34" charset="0"/>
            </a:endParaRPr>
          </a:p>
        </p:txBody>
      </p:sp>
    </p:spTree>
    <p:extLst>
      <p:ext uri="{BB962C8B-B14F-4D97-AF65-F5344CB8AC3E}">
        <p14:creationId xmlns:p14="http://schemas.microsoft.com/office/powerpoint/2010/main" val="27180072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4140" y="273124"/>
            <a:ext cx="1638739" cy="95611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7" name="Title 6"/>
          <p:cNvSpPr>
            <a:spLocks noGrp="1"/>
          </p:cNvSpPr>
          <p:nvPr>
            <p:ph type="title"/>
          </p:nvPr>
        </p:nvSpPr>
        <p:spPr/>
        <p:txBody>
          <a:bodyPr>
            <a:normAutofit/>
          </a:bodyPr>
          <a:lstStyle/>
          <a:p>
            <a:pPr lvl="0"/>
            <a:r>
              <a:rPr lang="en-US" dirty="0" smtClean="0"/>
              <a:t>History of Ethanol</a:t>
            </a:r>
            <a:endParaRPr lang="en-US" dirty="0"/>
          </a:p>
        </p:txBody>
      </p:sp>
      <p:sp>
        <p:nvSpPr>
          <p:cNvPr id="6" name="Content Placeholder 5"/>
          <p:cNvSpPr>
            <a:spLocks noGrp="1"/>
          </p:cNvSpPr>
          <p:nvPr>
            <p:ph idx="1"/>
          </p:nvPr>
        </p:nvSpPr>
        <p:spPr/>
        <p:txBody>
          <a:bodyPr>
            <a:normAutofit/>
          </a:bodyPr>
          <a:lstStyle/>
          <a:p>
            <a:pPr lvl="2"/>
            <a:r>
              <a:rPr lang="en-US" sz="2000" dirty="0" smtClean="0"/>
              <a:t>2010 </a:t>
            </a:r>
            <a:r>
              <a:rPr lang="en-US" sz="2000" dirty="0"/>
              <a:t>– Each federal agency is required to install at least one renewable fuel pump at each federal fleet refueling center to help build infrastructure.</a:t>
            </a:r>
          </a:p>
          <a:p>
            <a:pPr lvl="2"/>
            <a:r>
              <a:rPr lang="en-US" sz="2000" dirty="0"/>
              <a:t>2012 – Amendments to the Energy Policy Act of 2005 require research on energy efficiency and cellulosic ethanol at </a:t>
            </a:r>
            <a:r>
              <a:rPr lang="en-US" sz="2000" dirty="0" err="1"/>
              <a:t>biorefineries</a:t>
            </a:r>
            <a:r>
              <a:rPr lang="en-US" sz="2000" dirty="0"/>
              <a:t>. It also requires the establishment of 7 bioresearch centers focused on biofuels.</a:t>
            </a:r>
          </a:p>
          <a:p>
            <a:pPr lvl="2"/>
            <a:r>
              <a:rPr lang="en-US" sz="2000" dirty="0"/>
              <a:t>2012 – Energy Department testing showed no significant loss of vehicle performance (emissions, fuel economy, and maintenance issues) with E10, E15, or E20 blends.</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9921" y="5358831"/>
            <a:ext cx="3028013" cy="1371752"/>
          </a:xfrm>
          <a:prstGeom prst="rect">
            <a:avLst/>
          </a:prstGeom>
        </p:spPr>
      </p:pic>
    </p:spTree>
    <p:extLst>
      <p:ext uri="{BB962C8B-B14F-4D97-AF65-F5344CB8AC3E}">
        <p14:creationId xmlns:p14="http://schemas.microsoft.com/office/powerpoint/2010/main" val="1642470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4140" y="273124"/>
            <a:ext cx="1638739" cy="95611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7" name="Title 6"/>
          <p:cNvSpPr>
            <a:spLocks noGrp="1"/>
          </p:cNvSpPr>
          <p:nvPr>
            <p:ph type="title"/>
          </p:nvPr>
        </p:nvSpPr>
        <p:spPr/>
        <p:txBody>
          <a:bodyPr>
            <a:normAutofit/>
          </a:bodyPr>
          <a:lstStyle/>
          <a:p>
            <a:pPr lvl="0"/>
            <a:r>
              <a:rPr lang="en-US" dirty="0" smtClean="0"/>
              <a:t>Importance of Ethanol</a:t>
            </a:r>
            <a:endParaRPr lang="en-US" dirty="0"/>
          </a:p>
        </p:txBody>
      </p:sp>
      <p:sp>
        <p:nvSpPr>
          <p:cNvPr id="6" name="Content Placeholder 5"/>
          <p:cNvSpPr>
            <a:spLocks noGrp="1"/>
          </p:cNvSpPr>
          <p:nvPr>
            <p:ph idx="1"/>
          </p:nvPr>
        </p:nvSpPr>
        <p:spPr>
          <a:xfrm>
            <a:off x="1295401" y="2556932"/>
            <a:ext cx="9601196" cy="2284891"/>
          </a:xfrm>
        </p:spPr>
        <p:txBody>
          <a:bodyPr>
            <a:normAutofit fontScale="92500" lnSpcReduction="20000"/>
          </a:bodyPr>
          <a:lstStyle/>
          <a:p>
            <a:pPr lvl="0"/>
            <a:r>
              <a:rPr lang="en-US" dirty="0"/>
              <a:t>Corn is the main feedstock for ethanol in the United States - </a:t>
            </a:r>
            <a:r>
              <a:rPr lang="en-US" dirty="0" smtClean="0"/>
              <a:t>abundant and </a:t>
            </a:r>
            <a:r>
              <a:rPr lang="en-US" dirty="0"/>
              <a:t>c</a:t>
            </a:r>
            <a:r>
              <a:rPr lang="en-US" dirty="0" smtClean="0"/>
              <a:t>heap. </a:t>
            </a:r>
          </a:p>
          <a:p>
            <a:pPr lvl="0"/>
            <a:r>
              <a:rPr lang="en-US" dirty="0" smtClean="0"/>
              <a:t>The </a:t>
            </a:r>
            <a:r>
              <a:rPr lang="en-US" dirty="0"/>
              <a:t>starch in the corn </a:t>
            </a:r>
            <a:r>
              <a:rPr lang="en-US" dirty="0" smtClean="0"/>
              <a:t>is </a:t>
            </a:r>
            <a:r>
              <a:rPr lang="en-US" dirty="0"/>
              <a:t>first </a:t>
            </a:r>
            <a:r>
              <a:rPr lang="en-US" dirty="0" smtClean="0"/>
              <a:t>turned </a:t>
            </a:r>
            <a:r>
              <a:rPr lang="en-US" dirty="0"/>
              <a:t>into sugar, </a:t>
            </a:r>
            <a:r>
              <a:rPr lang="en-US" dirty="0" smtClean="0"/>
              <a:t>then </a:t>
            </a:r>
            <a:r>
              <a:rPr lang="en-US" dirty="0"/>
              <a:t>fermented into alcohol.</a:t>
            </a:r>
          </a:p>
          <a:p>
            <a:pPr lvl="0"/>
            <a:r>
              <a:rPr lang="en-US" dirty="0"/>
              <a:t>Sugar cane and sugar beets </a:t>
            </a:r>
            <a:r>
              <a:rPr lang="en-US" dirty="0" smtClean="0"/>
              <a:t>feed </a:t>
            </a:r>
            <a:r>
              <a:rPr lang="en-US" dirty="0"/>
              <a:t>stocks </a:t>
            </a:r>
            <a:r>
              <a:rPr lang="en-US" dirty="0" smtClean="0"/>
              <a:t>are more </a:t>
            </a:r>
            <a:r>
              <a:rPr lang="en-US" dirty="0"/>
              <a:t>frequently </a:t>
            </a:r>
            <a:r>
              <a:rPr lang="en-US" dirty="0" smtClean="0"/>
              <a:t>used. </a:t>
            </a:r>
          </a:p>
          <a:p>
            <a:pPr lvl="0"/>
            <a:r>
              <a:rPr lang="en-US" dirty="0" smtClean="0"/>
              <a:t>Sugar </a:t>
            </a:r>
            <a:r>
              <a:rPr lang="en-US" dirty="0"/>
              <a:t>crops are the easiest to convert into alcohol. </a:t>
            </a:r>
            <a:endParaRPr lang="en-US" dirty="0" smtClean="0"/>
          </a:p>
          <a:p>
            <a:pPr lvl="0"/>
            <a:r>
              <a:rPr lang="en-US" dirty="0" smtClean="0"/>
              <a:t>Brazil is the </a:t>
            </a:r>
            <a:r>
              <a:rPr lang="en-US" dirty="0"/>
              <a:t>country with the world's largest ethanol </a:t>
            </a:r>
            <a:r>
              <a:rPr lang="en-US" dirty="0" smtClean="0"/>
              <a:t>production because of abundant sugar cane.</a:t>
            </a:r>
            <a:endParaRPr lang="en-US"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56415" y="5003355"/>
            <a:ext cx="2227258" cy="1745026"/>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87100" y="5003355"/>
            <a:ext cx="2281080" cy="1745026"/>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71608" y="5003355"/>
            <a:ext cx="2619554" cy="1745026"/>
          </a:xfrm>
          <a:prstGeom prst="rect">
            <a:avLst/>
          </a:prstGeom>
        </p:spPr>
      </p:pic>
    </p:spTree>
    <p:extLst>
      <p:ext uri="{BB962C8B-B14F-4D97-AF65-F5344CB8AC3E}">
        <p14:creationId xmlns:p14="http://schemas.microsoft.com/office/powerpoint/2010/main" val="3556848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4140" y="273124"/>
            <a:ext cx="1638739" cy="95611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7" name="Title 6"/>
          <p:cNvSpPr>
            <a:spLocks noGrp="1"/>
          </p:cNvSpPr>
          <p:nvPr>
            <p:ph type="title"/>
          </p:nvPr>
        </p:nvSpPr>
        <p:spPr/>
        <p:txBody>
          <a:bodyPr>
            <a:normAutofit/>
          </a:bodyPr>
          <a:lstStyle/>
          <a:p>
            <a:pPr lvl="0"/>
            <a:r>
              <a:rPr lang="en-US" dirty="0" smtClean="0"/>
              <a:t>Importance of Ethanol</a:t>
            </a:r>
            <a:endParaRPr lang="en-US" dirty="0"/>
          </a:p>
        </p:txBody>
      </p:sp>
      <p:sp>
        <p:nvSpPr>
          <p:cNvPr id="6" name="Content Placeholder 5"/>
          <p:cNvSpPr>
            <a:spLocks noGrp="1"/>
          </p:cNvSpPr>
          <p:nvPr>
            <p:ph idx="1"/>
          </p:nvPr>
        </p:nvSpPr>
        <p:spPr/>
        <p:txBody>
          <a:bodyPr>
            <a:normAutofit/>
          </a:bodyPr>
          <a:lstStyle/>
          <a:p>
            <a:pPr lvl="0"/>
            <a:r>
              <a:rPr lang="en-US" dirty="0"/>
              <a:t>Other crops or wastes from food or beverage processes are used as the feedstock at some ethanol plants. These feed stocks include wheat, milo (or sorghum), potatoes, and beverage wastes.</a:t>
            </a:r>
          </a:p>
          <a:p>
            <a:pPr lvl="0"/>
            <a:r>
              <a:rPr lang="en-US" dirty="0"/>
              <a:t>Ethanol production can use corn in a wet or dry mill process or use the stalks for cellulosic ethanol.</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53628" y="5084064"/>
            <a:ext cx="2470134" cy="1646756"/>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90813" y="5084064"/>
            <a:ext cx="2471016" cy="1646756"/>
          </a:xfrm>
          <a:prstGeom prst="rect">
            <a:avLst/>
          </a:prstGeom>
        </p:spPr>
      </p:pic>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51768" y="5084064"/>
            <a:ext cx="2634810" cy="1646756"/>
          </a:xfrm>
          <a:prstGeom prst="rect">
            <a:avLst/>
          </a:prstGeom>
        </p:spPr>
      </p:pic>
    </p:spTree>
    <p:extLst>
      <p:ext uri="{BB962C8B-B14F-4D97-AF65-F5344CB8AC3E}">
        <p14:creationId xmlns:p14="http://schemas.microsoft.com/office/powerpoint/2010/main" val="1509057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4140" y="273124"/>
            <a:ext cx="1638739" cy="95611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7" name="Title 6"/>
          <p:cNvSpPr>
            <a:spLocks noGrp="1"/>
          </p:cNvSpPr>
          <p:nvPr>
            <p:ph type="title"/>
          </p:nvPr>
        </p:nvSpPr>
        <p:spPr/>
        <p:txBody>
          <a:bodyPr>
            <a:normAutofit/>
          </a:bodyPr>
          <a:lstStyle/>
          <a:p>
            <a:pPr lvl="0"/>
            <a:r>
              <a:rPr lang="en-US" dirty="0" smtClean="0"/>
              <a:t>Importance of Ethanol</a:t>
            </a:r>
            <a:endParaRPr lang="en-US" dirty="0"/>
          </a:p>
        </p:txBody>
      </p:sp>
      <p:sp>
        <p:nvSpPr>
          <p:cNvPr id="6" name="Content Placeholder 5"/>
          <p:cNvSpPr>
            <a:spLocks noGrp="1"/>
          </p:cNvSpPr>
          <p:nvPr>
            <p:ph idx="1"/>
          </p:nvPr>
        </p:nvSpPr>
        <p:spPr>
          <a:xfrm>
            <a:off x="1295401" y="2556932"/>
            <a:ext cx="9601196" cy="3583894"/>
          </a:xfrm>
        </p:spPr>
        <p:txBody>
          <a:bodyPr>
            <a:normAutofit fontScale="77500" lnSpcReduction="20000"/>
          </a:bodyPr>
          <a:lstStyle/>
          <a:p>
            <a:r>
              <a:rPr lang="en-US" dirty="0"/>
              <a:t>Ethanol plants continue to be built throughout the Midwest and Corn Belt where supplies are abundant and resources allow.</a:t>
            </a:r>
          </a:p>
          <a:p>
            <a:pPr lvl="0"/>
            <a:r>
              <a:rPr lang="en-US" dirty="0" smtClean="0"/>
              <a:t>Cellulosic ethanol </a:t>
            </a:r>
            <a:r>
              <a:rPr lang="en-US" dirty="0"/>
              <a:t>is </a:t>
            </a:r>
            <a:r>
              <a:rPr lang="en-US" dirty="0" smtClean="0"/>
              <a:t>a more complex </a:t>
            </a:r>
            <a:r>
              <a:rPr lang="en-US" dirty="0"/>
              <a:t>and costly </a:t>
            </a:r>
            <a:r>
              <a:rPr lang="en-US" dirty="0" smtClean="0"/>
              <a:t>process. But there have been a lot of improvements.</a:t>
            </a:r>
          </a:p>
          <a:p>
            <a:pPr lvl="0"/>
            <a:r>
              <a:rPr lang="en-US" dirty="0" smtClean="0"/>
              <a:t>Cellulosic ethanol feedstocks may include:</a:t>
            </a:r>
          </a:p>
          <a:p>
            <a:pPr lvl="1"/>
            <a:r>
              <a:rPr lang="en-US" dirty="0" smtClean="0"/>
              <a:t>Corn </a:t>
            </a:r>
            <a:r>
              <a:rPr lang="en-US" dirty="0" err="1" smtClean="0"/>
              <a:t>stover</a:t>
            </a:r>
            <a:endParaRPr lang="en-US" dirty="0" smtClean="0"/>
          </a:p>
          <a:p>
            <a:pPr lvl="1"/>
            <a:r>
              <a:rPr lang="en-US" dirty="0" smtClean="0"/>
              <a:t>Rice straw</a:t>
            </a:r>
          </a:p>
          <a:p>
            <a:pPr lvl="1"/>
            <a:r>
              <a:rPr lang="en-US" dirty="0" smtClean="0"/>
              <a:t>Switchgrass</a:t>
            </a:r>
          </a:p>
          <a:p>
            <a:pPr lvl="1"/>
            <a:r>
              <a:rPr lang="en-US" dirty="0" smtClean="0"/>
              <a:t>Trees / wood chips</a:t>
            </a:r>
          </a:p>
          <a:p>
            <a:pPr lvl="1"/>
            <a:r>
              <a:rPr lang="en-US" dirty="0" smtClean="0"/>
              <a:t>Bagasse</a:t>
            </a:r>
          </a:p>
          <a:p>
            <a:pPr lvl="1"/>
            <a:r>
              <a:rPr lang="en-US" dirty="0" smtClean="0"/>
              <a:t>Sweet/forage sorghum</a:t>
            </a:r>
            <a:endParaRPr lang="en-US" dirty="0"/>
          </a:p>
        </p:txBody>
      </p:sp>
      <p:pic>
        <p:nvPicPr>
          <p:cNvPr id="1026" name="Picture 2" descr="http://c767204.r4.cf2.rackcdn.com/decdd39f-4ba3-44a8-aecb-6e1dd8b7015f.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45875" y="5084064"/>
            <a:ext cx="2479614" cy="16467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83008" y="5084064"/>
            <a:ext cx="2480319" cy="1646756"/>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35623" y="5084064"/>
            <a:ext cx="2037860" cy="1646756"/>
          </a:xfrm>
          <a:prstGeom prst="rect">
            <a:avLst/>
          </a:prstGeom>
        </p:spPr>
      </p:pic>
    </p:spTree>
    <p:extLst>
      <p:ext uri="{BB962C8B-B14F-4D97-AF65-F5344CB8AC3E}">
        <p14:creationId xmlns:p14="http://schemas.microsoft.com/office/powerpoint/2010/main" val="895211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4140" y="273124"/>
            <a:ext cx="1638739" cy="95611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7" name="Title 6"/>
          <p:cNvSpPr>
            <a:spLocks noGrp="1"/>
          </p:cNvSpPr>
          <p:nvPr>
            <p:ph type="title"/>
          </p:nvPr>
        </p:nvSpPr>
        <p:spPr/>
        <p:txBody>
          <a:bodyPr>
            <a:normAutofit/>
          </a:bodyPr>
          <a:lstStyle/>
          <a:p>
            <a:pPr lvl="0"/>
            <a:r>
              <a:rPr lang="en-US" dirty="0" smtClean="0"/>
              <a:t>History of Ethanol</a:t>
            </a:r>
            <a:endParaRPr lang="en-US" dirty="0"/>
          </a:p>
        </p:txBody>
      </p:sp>
      <p:sp>
        <p:nvSpPr>
          <p:cNvPr id="6" name="Content Placeholder 5"/>
          <p:cNvSpPr>
            <a:spLocks noGrp="1"/>
          </p:cNvSpPr>
          <p:nvPr>
            <p:ph idx="1"/>
          </p:nvPr>
        </p:nvSpPr>
        <p:spPr/>
        <p:txBody>
          <a:bodyPr>
            <a:normAutofit fontScale="77500" lnSpcReduction="20000"/>
          </a:bodyPr>
          <a:lstStyle/>
          <a:p>
            <a:pPr lvl="2"/>
            <a:r>
              <a:rPr lang="en-US" dirty="0"/>
              <a:t>1826 Samuel Morey developed an engine that ran on ethanol and turpentine.</a:t>
            </a:r>
          </a:p>
          <a:p>
            <a:pPr lvl="2"/>
            <a:r>
              <a:rPr lang="en-US" dirty="0"/>
              <a:t>1860 German engine inventor Nicholas Otto used ethanol as the fuel in one of his engines.</a:t>
            </a:r>
          </a:p>
          <a:p>
            <a:pPr lvl="2"/>
            <a:r>
              <a:rPr lang="en-US" dirty="0"/>
              <a:t>1862 The Union Congress put a $2 per gallon excise tax on ethanol to help pay for the Civil War. Prior to the Civil War, ethanol was playing a major role in eliminating oil in the United States. After the tax was imposed, ethanol cost too much to be used this way.</a:t>
            </a:r>
          </a:p>
          <a:p>
            <a:pPr lvl="2"/>
            <a:r>
              <a:rPr lang="en-US" dirty="0"/>
              <a:t>1896 Henry Ford built his first automobile, the </a:t>
            </a:r>
            <a:r>
              <a:rPr lang="en-US" dirty="0" err="1"/>
              <a:t>quadricycle</a:t>
            </a:r>
            <a:r>
              <a:rPr lang="en-US" dirty="0"/>
              <a:t>, to run on pure ethanol.</a:t>
            </a:r>
          </a:p>
          <a:p>
            <a:pPr lvl="2"/>
            <a:r>
              <a:rPr lang="en-US" dirty="0"/>
              <a:t>1906 More than 50 years after imposing the tax on ethanol, Congress removed it, making ethanol an alternative to gasoline as a motor fuel.</a:t>
            </a:r>
          </a:p>
          <a:p>
            <a:pPr lvl="2"/>
            <a:r>
              <a:rPr lang="en-US" dirty="0"/>
              <a:t>1908 Henry Ford produced the Model T. As a flexible fuel vehicle, it could run on ethanol, gasoline or a combination of the two.</a:t>
            </a:r>
          </a:p>
          <a:p>
            <a:pPr lvl="2"/>
            <a:r>
              <a:rPr lang="en-US" dirty="0"/>
              <a:t>1917 - 1918 The need for fuel during World War I drove up ethanol demand to 50-60 million gallons per year.</a:t>
            </a:r>
          </a:p>
          <a:p>
            <a:pPr lvl="2"/>
            <a:r>
              <a:rPr lang="en-US" dirty="0"/>
              <a:t>1920’s Gasoline became the motor fuel of choice. Standard Oil began adding ethanol to gasoline to increase octane and reduce engine knocking</a:t>
            </a:r>
            <a:r>
              <a:rPr lang="en-US" dirty="0" smtClean="0"/>
              <a:t>.</a:t>
            </a:r>
            <a:endParaRPr lang="en-US"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9494" y="4450813"/>
            <a:ext cx="1316205" cy="1679051"/>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57552" y="1655511"/>
            <a:ext cx="928514" cy="1339496"/>
          </a:xfrm>
          <a:prstGeom prst="rect">
            <a:avLst/>
          </a:prstGeom>
        </p:spPr>
      </p:pic>
    </p:spTree>
    <p:extLst>
      <p:ext uri="{BB962C8B-B14F-4D97-AF65-F5344CB8AC3E}">
        <p14:creationId xmlns:p14="http://schemas.microsoft.com/office/powerpoint/2010/main" val="407803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4140" y="273124"/>
            <a:ext cx="1638739" cy="95611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7" name="Title 6"/>
          <p:cNvSpPr>
            <a:spLocks noGrp="1"/>
          </p:cNvSpPr>
          <p:nvPr>
            <p:ph type="title"/>
          </p:nvPr>
        </p:nvSpPr>
        <p:spPr/>
        <p:txBody>
          <a:bodyPr>
            <a:normAutofit/>
          </a:bodyPr>
          <a:lstStyle/>
          <a:p>
            <a:pPr lvl="0"/>
            <a:r>
              <a:rPr lang="en-US" dirty="0" smtClean="0"/>
              <a:t>History of Ethanol</a:t>
            </a:r>
            <a:endParaRPr lang="en-US" dirty="0"/>
          </a:p>
        </p:txBody>
      </p:sp>
      <p:sp>
        <p:nvSpPr>
          <p:cNvPr id="6" name="Content Placeholder 5"/>
          <p:cNvSpPr>
            <a:spLocks noGrp="1"/>
          </p:cNvSpPr>
          <p:nvPr>
            <p:ph idx="1"/>
          </p:nvPr>
        </p:nvSpPr>
        <p:spPr/>
        <p:txBody>
          <a:bodyPr>
            <a:normAutofit fontScale="85000" lnSpcReduction="20000"/>
          </a:bodyPr>
          <a:lstStyle/>
          <a:p>
            <a:pPr lvl="2"/>
            <a:r>
              <a:rPr lang="en-US" dirty="0" smtClean="0"/>
              <a:t>1930’s </a:t>
            </a:r>
            <a:r>
              <a:rPr lang="en-US" dirty="0"/>
              <a:t>Fuel ethanol gained a market in the Midwest. More than 2,000 gasoline stations in the Midwest sold gasohol, which was gasoline blended with between 6 percent and 12 percent ethanol.</a:t>
            </a:r>
          </a:p>
          <a:p>
            <a:pPr lvl="2"/>
            <a:r>
              <a:rPr lang="en-US" dirty="0"/>
              <a:t>1941-1945 Ethanol production for fuel use increased, due to a massive wartime increase in demand for fuel, but most of the increased demand for ethanol was for non-fuel wartime uses.</a:t>
            </a:r>
          </a:p>
          <a:p>
            <a:pPr lvl="2"/>
            <a:r>
              <a:rPr lang="en-US" dirty="0"/>
              <a:t>1945-1978 Once World War II ended, with reduced need for war materials and with the low price of fuel, ethanol use as a fuel was drastically reduced. From the late 1940s until the late 1970s, virtually no commercial fuel ethanol was available anywhere in the U.S.</a:t>
            </a:r>
          </a:p>
          <a:p>
            <a:pPr lvl="2"/>
            <a:r>
              <a:rPr lang="en-US" dirty="0"/>
              <a:t>1974 The first of many legislative actions to promote ethanol as a fuel, the Solar Energy Research, Development, and Demonstration Act led to research and development of the conversion of cellulose and other organic materials (including wastes) into useful energy or fuels. To this day, there is still not a commercial plant using cellulose as the feedstock. </a:t>
            </a:r>
          </a:p>
          <a:p>
            <a:pPr lvl="2"/>
            <a:r>
              <a:rPr lang="en-US" dirty="0"/>
              <a:t>1975 U.S. begins to phase out lead in gasoline. Ethanol becomes more attractive as a possible octane booster for gasoline. The Environmental Protection Agency (EPA) issued the initial regulations requiring reduced levels of lead in gasoline in early 1973. By 1986 no lead was to be allowed in motor gasoline</a:t>
            </a:r>
            <a:r>
              <a:rPr lang="en-US" dirty="0" smtClean="0"/>
              <a:t>.</a:t>
            </a:r>
            <a:endParaRPr lang="en-US" dirty="0"/>
          </a:p>
        </p:txBody>
      </p:sp>
      <p:pic>
        <p:nvPicPr>
          <p:cNvPr id="2" name="Picture 1"/>
          <p:cNvPicPr>
            <a:picLocks noChangeAspect="1"/>
          </p:cNvPicPr>
          <p:nvPr/>
        </p:nvPicPr>
        <p:blipFill>
          <a:blip r:embed="rId3"/>
          <a:stretch>
            <a:fillRect/>
          </a:stretch>
        </p:blipFill>
        <p:spPr>
          <a:xfrm>
            <a:off x="189352" y="5255046"/>
            <a:ext cx="1999533" cy="1486666"/>
          </a:xfrm>
          <a:prstGeom prst="rect">
            <a:avLst/>
          </a:prstGeom>
        </p:spPr>
      </p:pic>
    </p:spTree>
    <p:extLst>
      <p:ext uri="{BB962C8B-B14F-4D97-AF65-F5344CB8AC3E}">
        <p14:creationId xmlns:p14="http://schemas.microsoft.com/office/powerpoint/2010/main" val="60091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4140" y="273124"/>
            <a:ext cx="1638739" cy="95611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7" name="Title 6"/>
          <p:cNvSpPr>
            <a:spLocks noGrp="1"/>
          </p:cNvSpPr>
          <p:nvPr>
            <p:ph type="title"/>
          </p:nvPr>
        </p:nvSpPr>
        <p:spPr/>
        <p:txBody>
          <a:bodyPr>
            <a:normAutofit/>
          </a:bodyPr>
          <a:lstStyle/>
          <a:p>
            <a:pPr lvl="0"/>
            <a:r>
              <a:rPr lang="en-US" dirty="0" smtClean="0"/>
              <a:t>History of Ethanol</a:t>
            </a:r>
            <a:endParaRPr lang="en-US" dirty="0"/>
          </a:p>
        </p:txBody>
      </p:sp>
      <p:sp>
        <p:nvSpPr>
          <p:cNvPr id="6" name="Content Placeholder 5"/>
          <p:cNvSpPr>
            <a:spLocks noGrp="1"/>
          </p:cNvSpPr>
          <p:nvPr>
            <p:ph idx="1"/>
          </p:nvPr>
        </p:nvSpPr>
        <p:spPr/>
        <p:txBody>
          <a:bodyPr>
            <a:noAutofit/>
          </a:bodyPr>
          <a:lstStyle/>
          <a:p>
            <a:pPr lvl="2"/>
            <a:r>
              <a:rPr lang="en-US" sz="1400" dirty="0" smtClean="0"/>
              <a:t>1978 </a:t>
            </a:r>
            <a:r>
              <a:rPr lang="en-US" sz="1400" dirty="0"/>
              <a:t>The first time gasohol was defined, it was in the Energy Tax </a:t>
            </a:r>
            <a:r>
              <a:rPr lang="en-US" sz="1400" dirty="0" smtClean="0"/>
              <a:t>Act. </a:t>
            </a:r>
            <a:r>
              <a:rPr lang="en-US" sz="1400" dirty="0"/>
              <a:t>Gasohol was </a:t>
            </a:r>
            <a:r>
              <a:rPr lang="en-US" sz="1400" dirty="0" smtClean="0"/>
              <a:t>a </a:t>
            </a:r>
            <a:r>
              <a:rPr lang="en-US" sz="1400" dirty="0"/>
              <a:t>blend of gasoline with at least 10 percent alcohol by volume, excluding alcohol made from petroleum, natural gas or coal. </a:t>
            </a:r>
            <a:r>
              <a:rPr lang="en-US" sz="1400" dirty="0" smtClean="0"/>
              <a:t>All </a:t>
            </a:r>
            <a:r>
              <a:rPr lang="en-US" sz="1400" dirty="0"/>
              <a:t>ethanol to be blended into gasoline is produced from renewable biomass feed stocks. The Federal excise tax on gasoline at the time was 4</a:t>
            </a:r>
            <a:r>
              <a:rPr lang="en-US" sz="1400" dirty="0" smtClean="0"/>
              <a:t> </a:t>
            </a:r>
            <a:r>
              <a:rPr lang="en-US" sz="1400" dirty="0"/>
              <a:t>cents per gallon. This law amounted to 40 cents per gallon subsidy for every gallon of ethanol blended into gasoline.</a:t>
            </a:r>
          </a:p>
          <a:p>
            <a:pPr lvl="2"/>
            <a:r>
              <a:rPr lang="en-US" sz="1400" dirty="0"/>
              <a:t>1979 - Marketing of commercial alcohol-blended fuels </a:t>
            </a:r>
            <a:r>
              <a:rPr lang="en-US" sz="1400" dirty="0" smtClean="0"/>
              <a:t>began with </a:t>
            </a:r>
            <a:r>
              <a:rPr lang="en-US" sz="1400" dirty="0"/>
              <a:t>Amoco Oil </a:t>
            </a:r>
            <a:r>
              <a:rPr lang="en-US" sz="1400" dirty="0" smtClean="0"/>
              <a:t>Company.  Followed </a:t>
            </a:r>
            <a:r>
              <a:rPr lang="en-US" sz="1400" dirty="0"/>
              <a:t>by Ashland, Chevron, Beacon and Texaco. </a:t>
            </a:r>
            <a:r>
              <a:rPr lang="en-US" sz="1400" dirty="0" smtClean="0"/>
              <a:t>About $</a:t>
            </a:r>
            <a:r>
              <a:rPr lang="en-US" sz="1400" dirty="0"/>
              <a:t>1 </a:t>
            </a:r>
            <a:r>
              <a:rPr lang="en-US" sz="1400" dirty="0" smtClean="0"/>
              <a:t>billion went </a:t>
            </a:r>
            <a:r>
              <a:rPr lang="en-US" sz="1400" dirty="0"/>
              <a:t>to biomass </a:t>
            </a:r>
            <a:r>
              <a:rPr lang="en-US" sz="1400" dirty="0" smtClean="0"/>
              <a:t>projects </a:t>
            </a:r>
            <a:r>
              <a:rPr lang="en-US" sz="1400" dirty="0"/>
              <a:t>from </a:t>
            </a:r>
            <a:r>
              <a:rPr lang="en-US" sz="1400" dirty="0" smtClean="0"/>
              <a:t>Interior </a:t>
            </a:r>
            <a:r>
              <a:rPr lang="en-US" sz="1400" dirty="0"/>
              <a:t>and Related Agencies Appropriation Act.</a:t>
            </a:r>
          </a:p>
          <a:p>
            <a:pPr lvl="2"/>
            <a:r>
              <a:rPr lang="en-US" sz="1400" dirty="0"/>
              <a:t>1980 - 1984 - </a:t>
            </a:r>
            <a:r>
              <a:rPr lang="en-US" sz="1400" dirty="0" smtClean="0"/>
              <a:t>U.S</a:t>
            </a:r>
            <a:r>
              <a:rPr lang="en-US" sz="1400" dirty="0"/>
              <a:t>. survey of ethanol production was conducted. </a:t>
            </a:r>
            <a:r>
              <a:rPr lang="en-US" sz="1400" dirty="0" smtClean="0"/>
              <a:t>Fewer </a:t>
            </a:r>
            <a:r>
              <a:rPr lang="en-US" sz="1400" dirty="0"/>
              <a:t>than 10 ethanol facilities existed, producing approximately 50 million gallons of ethanol per year. </a:t>
            </a:r>
            <a:r>
              <a:rPr lang="en-US" sz="1400" dirty="0" smtClean="0"/>
              <a:t>Congress </a:t>
            </a:r>
            <a:r>
              <a:rPr lang="en-US" sz="1400" dirty="0"/>
              <a:t>enacted a series of tax benefits to ethanol producers and blenders. These benefits encouraged the growth of ethanol production.</a:t>
            </a:r>
          </a:p>
          <a:p>
            <a:pPr lvl="2"/>
            <a:r>
              <a:rPr lang="en-US" sz="1400" dirty="0"/>
              <a:t>1980 - The Energy Security Act offered </a:t>
            </a:r>
            <a:r>
              <a:rPr lang="en-US" sz="1400" dirty="0" smtClean="0"/>
              <a:t>loans </a:t>
            </a:r>
            <a:r>
              <a:rPr lang="en-US" sz="1400" dirty="0"/>
              <a:t>for small ethanol producers (less than 1 million </a:t>
            </a:r>
            <a:r>
              <a:rPr lang="en-US" sz="1400" dirty="0" smtClean="0"/>
              <a:t>gallons/year</a:t>
            </a:r>
            <a:r>
              <a:rPr lang="en-US" sz="1400" dirty="0"/>
              <a:t>), up to $1 million in loan guarantees per project that could cover up to 90 percent of construction costs on an ethanol plant, price guarantees for biomass energy projects, and purchase agreements for biomass energy used by federal agencies.</a:t>
            </a:r>
          </a:p>
          <a:p>
            <a:pPr lvl="2"/>
            <a:r>
              <a:rPr lang="en-US" sz="1400" dirty="0"/>
              <a:t>1980 - Congress placed an import fee (tariff) on foreign-produced ethanol. Previously, foreign producers, such as Brazil, were able to ship less expensive ethanol into the United States</a:t>
            </a:r>
            <a:r>
              <a:rPr lang="en-US" sz="1400" dirty="0" smtClean="0"/>
              <a:t>.</a:t>
            </a:r>
            <a:endParaRPr lang="en-US" sz="1400"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6928" y="3305060"/>
            <a:ext cx="1179968" cy="1021126"/>
          </a:xfrm>
          <a:prstGeom prst="rect">
            <a:avLst/>
          </a:prstGeom>
        </p:spPr>
      </p:pic>
    </p:spTree>
    <p:extLst>
      <p:ext uri="{BB962C8B-B14F-4D97-AF65-F5344CB8AC3E}">
        <p14:creationId xmlns:p14="http://schemas.microsoft.com/office/powerpoint/2010/main" val="1214628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4140" y="273124"/>
            <a:ext cx="1638739" cy="95611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7" name="Title 6"/>
          <p:cNvSpPr>
            <a:spLocks noGrp="1"/>
          </p:cNvSpPr>
          <p:nvPr>
            <p:ph type="title"/>
          </p:nvPr>
        </p:nvSpPr>
        <p:spPr/>
        <p:txBody>
          <a:bodyPr>
            <a:normAutofit/>
          </a:bodyPr>
          <a:lstStyle/>
          <a:p>
            <a:pPr lvl="0"/>
            <a:r>
              <a:rPr lang="en-US" dirty="0" smtClean="0"/>
              <a:t>History of Ethanol</a:t>
            </a:r>
            <a:endParaRPr lang="en-US" dirty="0"/>
          </a:p>
        </p:txBody>
      </p:sp>
      <p:sp>
        <p:nvSpPr>
          <p:cNvPr id="6" name="Content Placeholder 5"/>
          <p:cNvSpPr>
            <a:spLocks noGrp="1"/>
          </p:cNvSpPr>
          <p:nvPr>
            <p:ph idx="1"/>
          </p:nvPr>
        </p:nvSpPr>
        <p:spPr/>
        <p:txBody>
          <a:bodyPr>
            <a:noAutofit/>
          </a:bodyPr>
          <a:lstStyle/>
          <a:p>
            <a:pPr lvl="2"/>
            <a:r>
              <a:rPr lang="en-US" sz="1550" dirty="0" smtClean="0"/>
              <a:t>1980 </a:t>
            </a:r>
            <a:r>
              <a:rPr lang="en-US" sz="1550" dirty="0"/>
              <a:t>- The Gasohol Competition Act banned retaliation against ethanol resellers.</a:t>
            </a:r>
          </a:p>
          <a:p>
            <a:pPr lvl="2"/>
            <a:r>
              <a:rPr lang="en-US" sz="1550" dirty="0"/>
              <a:t>1980 - The Crude Windfall Tax Act extended the ethanol-gasoline blend tax credit.</a:t>
            </a:r>
          </a:p>
          <a:p>
            <a:pPr lvl="2"/>
            <a:r>
              <a:rPr lang="en-US" sz="1550" dirty="0"/>
              <a:t>1983 The Surface Transportation Assistance Act increased the ethanol subsidy to 50 cents per gallon.</a:t>
            </a:r>
          </a:p>
          <a:p>
            <a:pPr lvl="2"/>
            <a:r>
              <a:rPr lang="en-US" sz="1550" dirty="0"/>
              <a:t>1984 The number of ethanol plants in the U.S. peaked at 163. The Tax Reform Act increased the ethanol subsidy to 60 cents per gallon.</a:t>
            </a:r>
          </a:p>
          <a:p>
            <a:pPr lvl="2"/>
            <a:r>
              <a:rPr lang="en-US" sz="1550" dirty="0"/>
              <a:t>1985 Many ethanol producers went out of business, despite the </a:t>
            </a:r>
            <a:r>
              <a:rPr lang="en-US" sz="1550" dirty="0" smtClean="0"/>
              <a:t>60 cents/gallon subsidy. </a:t>
            </a:r>
            <a:r>
              <a:rPr lang="en-US" sz="1550" dirty="0"/>
              <a:t>Only 74 of the 163 commercial ethanol plants </a:t>
            </a:r>
            <a:r>
              <a:rPr lang="en-US" sz="1550" dirty="0" smtClean="0"/>
              <a:t>remained </a:t>
            </a:r>
            <a:r>
              <a:rPr lang="en-US" sz="1550" dirty="0"/>
              <a:t>operating by the end of 1985, producing 595 million gallons of ethanol for the year. </a:t>
            </a:r>
            <a:r>
              <a:rPr lang="en-US" sz="1550" dirty="0" smtClean="0"/>
              <a:t>Despite </a:t>
            </a:r>
            <a:r>
              <a:rPr lang="en-US" sz="1550" dirty="0"/>
              <a:t>the </a:t>
            </a:r>
            <a:r>
              <a:rPr lang="en-US" sz="1550" dirty="0" smtClean="0"/>
              <a:t>low </a:t>
            </a:r>
            <a:r>
              <a:rPr lang="en-US" sz="1550" dirty="0"/>
              <a:t>price of corn, </a:t>
            </a:r>
            <a:r>
              <a:rPr lang="en-US" sz="1550" dirty="0" smtClean="0"/>
              <a:t>the </a:t>
            </a:r>
            <a:r>
              <a:rPr lang="en-US" sz="1550" dirty="0"/>
              <a:t>main driver of the cost of producing </a:t>
            </a:r>
            <a:r>
              <a:rPr lang="en-US" sz="1550" dirty="0" smtClean="0"/>
              <a:t>ethanol</a:t>
            </a:r>
            <a:r>
              <a:rPr lang="en-US" sz="1550" dirty="0"/>
              <a:t>.</a:t>
            </a:r>
          </a:p>
          <a:p>
            <a:pPr lvl="2"/>
            <a:r>
              <a:rPr lang="en-US" sz="1550" dirty="0"/>
              <a:t>1988 The first oxygenate used in gasoline was ethanol. Denver, </a:t>
            </a:r>
            <a:r>
              <a:rPr lang="en-US" sz="1550" dirty="0" smtClean="0"/>
              <a:t>CO, </a:t>
            </a:r>
            <a:r>
              <a:rPr lang="en-US" sz="1550" dirty="0"/>
              <a:t>mandated oxygenated fuels </a:t>
            </a:r>
            <a:r>
              <a:rPr lang="en-US" sz="1550" dirty="0" smtClean="0"/>
              <a:t>for </a:t>
            </a:r>
            <a:r>
              <a:rPr lang="en-US" sz="1550" dirty="0"/>
              <a:t>winter use to control carbon monoxide emissions. Other oxygenates added to gasoline included </a:t>
            </a:r>
            <a:r>
              <a:rPr lang="en-US" sz="1550" dirty="0" smtClean="0"/>
              <a:t>Methyl </a:t>
            </a:r>
            <a:r>
              <a:rPr lang="en-US" sz="1550" dirty="0"/>
              <a:t>Tertiary Butyl Ether - made from natural gas and </a:t>
            </a:r>
            <a:r>
              <a:rPr lang="en-US" sz="1550" dirty="0" smtClean="0"/>
              <a:t>petroleum </a:t>
            </a:r>
            <a:r>
              <a:rPr lang="en-US" sz="1550" dirty="0"/>
              <a:t>and </a:t>
            </a:r>
            <a:r>
              <a:rPr lang="en-US" sz="1550" dirty="0" smtClean="0"/>
              <a:t>Ethyl </a:t>
            </a:r>
            <a:r>
              <a:rPr lang="en-US" sz="1550" dirty="0"/>
              <a:t>Tertiary Butyl Ether - made from ethanol and </a:t>
            </a:r>
            <a:r>
              <a:rPr lang="en-US" sz="1550" dirty="0" smtClean="0"/>
              <a:t>petroleum. </a:t>
            </a:r>
            <a:endParaRPr lang="en-US" sz="1550" dirty="0"/>
          </a:p>
        </p:txBody>
      </p:sp>
      <p:pic>
        <p:nvPicPr>
          <p:cNvPr id="2" name="Picture 1"/>
          <p:cNvPicPr>
            <a:picLocks noChangeAspect="1"/>
          </p:cNvPicPr>
          <p:nvPr/>
        </p:nvPicPr>
        <p:blipFill>
          <a:blip r:embed="rId3"/>
          <a:stretch>
            <a:fillRect/>
          </a:stretch>
        </p:blipFill>
        <p:spPr>
          <a:xfrm>
            <a:off x="55085" y="3955055"/>
            <a:ext cx="2195237" cy="1617102"/>
          </a:xfrm>
          <a:prstGeom prst="rect">
            <a:avLst/>
          </a:prstGeom>
        </p:spPr>
      </p:pic>
    </p:spTree>
    <p:extLst>
      <p:ext uri="{BB962C8B-B14F-4D97-AF65-F5344CB8AC3E}">
        <p14:creationId xmlns:p14="http://schemas.microsoft.com/office/powerpoint/2010/main" val="3061820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4140" y="273124"/>
            <a:ext cx="1638739" cy="95611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7" name="Title 6"/>
          <p:cNvSpPr>
            <a:spLocks noGrp="1"/>
          </p:cNvSpPr>
          <p:nvPr>
            <p:ph type="title"/>
          </p:nvPr>
        </p:nvSpPr>
        <p:spPr/>
        <p:txBody>
          <a:bodyPr>
            <a:normAutofit/>
          </a:bodyPr>
          <a:lstStyle/>
          <a:p>
            <a:pPr lvl="0"/>
            <a:r>
              <a:rPr lang="en-US" dirty="0" smtClean="0"/>
              <a:t>History of Ethanol</a:t>
            </a:r>
            <a:endParaRPr lang="en-US" dirty="0"/>
          </a:p>
        </p:txBody>
      </p:sp>
      <p:sp>
        <p:nvSpPr>
          <p:cNvPr id="6" name="Content Placeholder 5"/>
          <p:cNvSpPr>
            <a:spLocks noGrp="1"/>
          </p:cNvSpPr>
          <p:nvPr>
            <p:ph idx="1"/>
          </p:nvPr>
        </p:nvSpPr>
        <p:spPr/>
        <p:txBody>
          <a:bodyPr>
            <a:normAutofit fontScale="85000" lnSpcReduction="20000"/>
          </a:bodyPr>
          <a:lstStyle/>
          <a:p>
            <a:pPr lvl="2"/>
            <a:r>
              <a:rPr lang="en-US" dirty="0" smtClean="0"/>
              <a:t>1990 Omnibus Budget Reconciliation Act decreased the ethanol subsidy to 54 cents per gallon of ethanol. Ethanol plants began switching from coal to natural gas for power generation and adopting other cost-reducing technologies.</a:t>
            </a:r>
          </a:p>
          <a:p>
            <a:pPr lvl="2"/>
            <a:r>
              <a:rPr lang="en-US" dirty="0" smtClean="0"/>
              <a:t>1992 </a:t>
            </a:r>
            <a:r>
              <a:rPr lang="en-US" dirty="0"/>
              <a:t>The Energy Policy Act of 1992 (EPACT) provided for two additional gasoline blends (7.7% and 5.7% ethanol). EPACT also defined ethanol blends with at least 85% ethanol as “alternative transportation fuels.” It also required specified car fleets to begin purchasing alternative fuel vehicles, such as vehicles capable of operating on E-85 (a blend of 85% ethanol and 15% gasoline). The EPACT also provided tax deductions for purchasing (or converting) a vehicle to that could use an alternative fuel such as E-85 and for installing equipment to dispense alternative fuels. The Clean Air Act Amendments mandated the winter-time use of oxygenated fuels in 39 major carbon monoxide non-attainment areas (areas where EPA emissions standards for carbon monoxide had not been met) and required year-round use of oxygenates in 9 severe ozone non-attainment areas in 1995. MTBE was still the primary oxygenate used in the U.S.</a:t>
            </a:r>
          </a:p>
          <a:p>
            <a:pPr lvl="2"/>
            <a:r>
              <a:rPr lang="en-US" dirty="0"/>
              <a:t>1995 The excise tax exemption and income tax credits were extended to ethanol blenders producing ETBE. The EPA began requiring the use of reformulated gasoline year round in metropolitan areas with the most smog</a:t>
            </a:r>
            <a:r>
              <a:rPr lang="en-US" dirty="0" smtClean="0"/>
              <a:t>.</a:t>
            </a:r>
            <a:endParaRPr lang="en-US" dirty="0"/>
          </a:p>
        </p:txBody>
      </p:sp>
      <p:pic>
        <p:nvPicPr>
          <p:cNvPr id="2" name="Picture 1"/>
          <p:cNvPicPr>
            <a:picLocks noChangeAspect="1"/>
          </p:cNvPicPr>
          <p:nvPr/>
        </p:nvPicPr>
        <p:blipFill>
          <a:blip r:embed="rId3"/>
          <a:stretch>
            <a:fillRect/>
          </a:stretch>
        </p:blipFill>
        <p:spPr>
          <a:xfrm>
            <a:off x="193221" y="5277079"/>
            <a:ext cx="2204360" cy="1474538"/>
          </a:xfrm>
          <a:prstGeom prst="rect">
            <a:avLst/>
          </a:prstGeom>
        </p:spPr>
      </p:pic>
    </p:spTree>
    <p:extLst>
      <p:ext uri="{BB962C8B-B14F-4D97-AF65-F5344CB8AC3E}">
        <p14:creationId xmlns:p14="http://schemas.microsoft.com/office/powerpoint/2010/main" val="570734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4140" y="273124"/>
            <a:ext cx="1638739" cy="95611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7" name="Title 6"/>
          <p:cNvSpPr>
            <a:spLocks noGrp="1"/>
          </p:cNvSpPr>
          <p:nvPr>
            <p:ph type="title"/>
          </p:nvPr>
        </p:nvSpPr>
        <p:spPr/>
        <p:txBody>
          <a:bodyPr>
            <a:normAutofit/>
          </a:bodyPr>
          <a:lstStyle/>
          <a:p>
            <a:pPr lvl="0"/>
            <a:r>
              <a:rPr lang="en-US" dirty="0" smtClean="0"/>
              <a:t>History of Ethanol</a:t>
            </a:r>
            <a:endParaRPr lang="en-US" dirty="0"/>
          </a:p>
        </p:txBody>
      </p:sp>
      <p:sp>
        <p:nvSpPr>
          <p:cNvPr id="6" name="Content Placeholder 5"/>
          <p:cNvSpPr>
            <a:spLocks noGrp="1"/>
          </p:cNvSpPr>
          <p:nvPr>
            <p:ph idx="1"/>
          </p:nvPr>
        </p:nvSpPr>
        <p:spPr/>
        <p:txBody>
          <a:bodyPr>
            <a:normAutofit fontScale="85000" lnSpcReduction="10000"/>
          </a:bodyPr>
          <a:lstStyle/>
          <a:p>
            <a:pPr lvl="2"/>
            <a:r>
              <a:rPr lang="en-US" dirty="0" smtClean="0"/>
              <a:t>1995 </a:t>
            </a:r>
            <a:r>
              <a:rPr lang="en-US" dirty="0"/>
              <a:t>- 1996 With a poor corn crop and the doubling of corn prices in the mid-1990s to $5 a bushel, some states passed subsidies to keep the ethanol industry solvent.</a:t>
            </a:r>
          </a:p>
          <a:p>
            <a:pPr lvl="2"/>
            <a:r>
              <a:rPr lang="en-US" dirty="0"/>
              <a:t>1997 Major U.S. auto manufacturers began mass production of flexible-fueled vehicle models capable of operating on E-85, gasoline, or both. Despite their ability to use E-85, most of these vehicles used gasoline as their only fuel because of the scarcity of E-85 stations.</a:t>
            </a:r>
          </a:p>
          <a:p>
            <a:pPr lvl="2"/>
            <a:r>
              <a:rPr lang="en-US" dirty="0"/>
              <a:t>1998 The ethanol subsidy is extended through 2007 but will be gradually reduced. The ethanol subsidy of 54 cents per gallon will be reduced gradually to 51 cents per gallon in 2005.</a:t>
            </a:r>
          </a:p>
          <a:p>
            <a:pPr lvl="2"/>
            <a:r>
              <a:rPr lang="en-US" dirty="0"/>
              <a:t>1999 Some states began to pass bans on MTBE use in motor gasoline because traces of it were showing up in drinking water sources, </a:t>
            </a:r>
            <a:r>
              <a:rPr lang="en-US" dirty="0" smtClean="0"/>
              <a:t>from </a:t>
            </a:r>
            <a:r>
              <a:rPr lang="en-US" dirty="0"/>
              <a:t>leaking gasoline storage tanks. Because ethanol and ETBE are the main alternatives to MTBE as an oxygenate in gasoline, </a:t>
            </a:r>
            <a:r>
              <a:rPr lang="en-US" dirty="0" smtClean="0"/>
              <a:t>bans </a:t>
            </a:r>
            <a:r>
              <a:rPr lang="en-US" dirty="0"/>
              <a:t>will increase the need for </a:t>
            </a:r>
            <a:r>
              <a:rPr lang="en-US" dirty="0" smtClean="0"/>
              <a:t>ethanol.</a:t>
            </a:r>
            <a:endParaRPr lang="en-US" dirty="0"/>
          </a:p>
          <a:p>
            <a:pPr lvl="2"/>
            <a:r>
              <a:rPr lang="en-US" dirty="0"/>
              <a:t>2000 EPA recommended that MTBE should be phased out nationally.</a:t>
            </a:r>
          </a:p>
          <a:p>
            <a:pPr lvl="2"/>
            <a:r>
              <a:rPr lang="en-US" dirty="0"/>
              <a:t>2001 Ethanol subsidy was reduced to 53 cents per gallon starting January 1, 2001</a:t>
            </a:r>
            <a:r>
              <a:rPr lang="en-US" dirty="0" smtClean="0"/>
              <a:t>.</a:t>
            </a:r>
            <a:endParaRPr lang="en-US" dirty="0"/>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5285" y="4715219"/>
            <a:ext cx="2094930" cy="2031751"/>
          </a:xfrm>
          <a:prstGeom prst="rect">
            <a:avLst/>
          </a:prstGeom>
        </p:spPr>
      </p:pic>
    </p:spTree>
    <p:extLst>
      <p:ext uri="{BB962C8B-B14F-4D97-AF65-F5344CB8AC3E}">
        <p14:creationId xmlns:p14="http://schemas.microsoft.com/office/powerpoint/2010/main" val="3774019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4140" y="273124"/>
            <a:ext cx="1638739" cy="95611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7" name="Title 6"/>
          <p:cNvSpPr>
            <a:spLocks noGrp="1"/>
          </p:cNvSpPr>
          <p:nvPr>
            <p:ph type="title"/>
          </p:nvPr>
        </p:nvSpPr>
        <p:spPr/>
        <p:txBody>
          <a:bodyPr>
            <a:normAutofit/>
          </a:bodyPr>
          <a:lstStyle/>
          <a:p>
            <a:pPr lvl="0"/>
            <a:r>
              <a:rPr lang="en-US" dirty="0" smtClean="0"/>
              <a:t>History of Ethanol</a:t>
            </a:r>
            <a:endParaRPr lang="en-US" dirty="0"/>
          </a:p>
        </p:txBody>
      </p:sp>
      <p:sp>
        <p:nvSpPr>
          <p:cNvPr id="6" name="Content Placeholder 5"/>
          <p:cNvSpPr>
            <a:spLocks noGrp="1"/>
          </p:cNvSpPr>
          <p:nvPr>
            <p:ph idx="1"/>
          </p:nvPr>
        </p:nvSpPr>
        <p:spPr/>
        <p:txBody>
          <a:bodyPr>
            <a:normAutofit fontScale="85000" lnSpcReduction="10000"/>
          </a:bodyPr>
          <a:lstStyle/>
          <a:p>
            <a:pPr lvl="2"/>
            <a:r>
              <a:rPr lang="en-US" dirty="0" smtClean="0"/>
              <a:t>2002 </a:t>
            </a:r>
            <a:r>
              <a:rPr lang="en-US" dirty="0"/>
              <a:t>U.S. automakers </a:t>
            </a:r>
            <a:r>
              <a:rPr lang="en-US" dirty="0" smtClean="0"/>
              <a:t>produced </a:t>
            </a:r>
            <a:r>
              <a:rPr lang="en-US" dirty="0"/>
              <a:t>large numbers of E-85-capable vehicles to meet federal regulations that require a certain percentage of fleet vehicles </a:t>
            </a:r>
            <a:r>
              <a:rPr lang="en-US" dirty="0" smtClean="0"/>
              <a:t>capable </a:t>
            </a:r>
            <a:r>
              <a:rPr lang="en-US" dirty="0"/>
              <a:t>of running on alternative fuels. More than 3 million of these vehicles were in use. </a:t>
            </a:r>
            <a:r>
              <a:rPr lang="en-US" dirty="0" smtClean="0"/>
              <a:t>Several </a:t>
            </a:r>
            <a:r>
              <a:rPr lang="en-US" dirty="0"/>
              <a:t>states were encouraging fueling stations to sell E-85. With only 169 stations in the U.S. selling E-85, </a:t>
            </a:r>
            <a:r>
              <a:rPr lang="en-US" dirty="0" smtClean="0"/>
              <a:t>most are </a:t>
            </a:r>
            <a:r>
              <a:rPr lang="en-US" dirty="0"/>
              <a:t>still operating on gasoline instead of E-85.</a:t>
            </a:r>
          </a:p>
          <a:p>
            <a:pPr lvl="2"/>
            <a:r>
              <a:rPr lang="en-US" dirty="0"/>
              <a:t>October 2003, a total of 18 states had passed legislation that will ban MTBE - but none of the states that are major users of MTBE, such as Calif., </a:t>
            </a:r>
            <a:r>
              <a:rPr lang="en-US" dirty="0" smtClean="0"/>
              <a:t>Conn., Ky., Mo., and N.Y. </a:t>
            </a:r>
            <a:r>
              <a:rPr lang="en-US" dirty="0"/>
              <a:t>MTBE is the technology to make ethanol from sugar and corn predates the automobile.</a:t>
            </a:r>
          </a:p>
          <a:p>
            <a:pPr lvl="2"/>
            <a:r>
              <a:rPr lang="en-US" dirty="0"/>
              <a:t>2005 The Energy Policy Act of 2005, written by the EPA contains regulations to ensure that gasoline sold in the United States contains a minimum volume of renewable fuel.</a:t>
            </a:r>
          </a:p>
          <a:p>
            <a:pPr lvl="2"/>
            <a:r>
              <a:rPr lang="en-US" dirty="0"/>
              <a:t>September 2006 The Renewable Fuel Standard Program (RFS) is signed. This national renewable fuel program is designed to encourage the blending of renewable fuels (ethanol) into our nation's motor vehicle fuel. The nationwide Renewable Fuels Standard (RFS) will double the use of ethanol and biodiesel by 2012</a:t>
            </a:r>
            <a:r>
              <a:rPr lang="en-US" dirty="0" smtClean="0"/>
              <a:t>.</a:t>
            </a:r>
            <a:endParaRPr lang="en-US" dirty="0"/>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0022" y="4858438"/>
            <a:ext cx="2067284" cy="1883885"/>
          </a:xfrm>
          <a:prstGeom prst="rect">
            <a:avLst/>
          </a:prstGeom>
        </p:spPr>
      </p:pic>
    </p:spTree>
    <p:extLst>
      <p:ext uri="{BB962C8B-B14F-4D97-AF65-F5344CB8AC3E}">
        <p14:creationId xmlns:p14="http://schemas.microsoft.com/office/powerpoint/2010/main" val="1125677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4140" y="273124"/>
            <a:ext cx="1638739" cy="95611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7" name="Title 6"/>
          <p:cNvSpPr>
            <a:spLocks noGrp="1"/>
          </p:cNvSpPr>
          <p:nvPr>
            <p:ph type="title"/>
          </p:nvPr>
        </p:nvSpPr>
        <p:spPr/>
        <p:txBody>
          <a:bodyPr>
            <a:normAutofit/>
          </a:bodyPr>
          <a:lstStyle/>
          <a:p>
            <a:pPr lvl="0"/>
            <a:r>
              <a:rPr lang="en-US" dirty="0" smtClean="0"/>
              <a:t>History of Ethanol</a:t>
            </a:r>
            <a:endParaRPr lang="en-US" dirty="0"/>
          </a:p>
        </p:txBody>
      </p:sp>
      <p:sp>
        <p:nvSpPr>
          <p:cNvPr id="6" name="Content Placeholder 5"/>
          <p:cNvSpPr>
            <a:spLocks noGrp="1"/>
          </p:cNvSpPr>
          <p:nvPr>
            <p:ph idx="1"/>
          </p:nvPr>
        </p:nvSpPr>
        <p:spPr/>
        <p:txBody>
          <a:bodyPr>
            <a:normAutofit/>
          </a:bodyPr>
          <a:lstStyle/>
          <a:p>
            <a:pPr lvl="2"/>
            <a:r>
              <a:rPr lang="en-US" sz="2000" dirty="0" smtClean="0"/>
              <a:t>December </a:t>
            </a:r>
            <a:r>
              <a:rPr lang="en-US" sz="2000" dirty="0"/>
              <a:t>2007 Energy Independence and Security Act signed by Congress and the President, which requires the use of 15 billion gallons of renewable (ethanol) fuel by 2015. In 2007 about 6.5 billion gallons were produced.</a:t>
            </a:r>
          </a:p>
          <a:p>
            <a:pPr lvl="2"/>
            <a:r>
              <a:rPr lang="en-US" sz="2000" dirty="0"/>
              <a:t>2007-2008 Surge in individual states mandating the use of 10% ethanol E10 gasoline. Rapid increase in documented engine problems, and lawsuits related to E10 blends of gasoline</a:t>
            </a:r>
            <a:r>
              <a:rPr lang="en-US" sz="2000" dirty="0" smtClean="0"/>
              <a:t>.</a:t>
            </a:r>
          </a:p>
          <a:p>
            <a:pPr lvl="2"/>
            <a:r>
              <a:rPr lang="en-US" sz="2000" dirty="0"/>
              <a:t>2010 - Amendments to the Petroleum Marketing Practices Act make it unlawful to prohibit installation of E-85 or B-20 tanks and pumps</a:t>
            </a:r>
            <a:r>
              <a:rPr lang="en-US" sz="2000" dirty="0" smtClean="0"/>
              <a:t>.</a:t>
            </a:r>
            <a:endParaRPr lang="en-US" sz="2000"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88773" y="5062936"/>
            <a:ext cx="2593767" cy="1723534"/>
          </a:xfrm>
          <a:prstGeom prst="rect">
            <a:avLst/>
          </a:prstGeom>
        </p:spPr>
      </p:pic>
    </p:spTree>
    <p:extLst>
      <p:ext uri="{BB962C8B-B14F-4D97-AF65-F5344CB8AC3E}">
        <p14:creationId xmlns:p14="http://schemas.microsoft.com/office/powerpoint/2010/main" val="412836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1018</TotalTime>
  <Words>1968</Words>
  <Application>Microsoft Office PowerPoint</Application>
  <PresentationFormat>Widescreen</PresentationFormat>
  <Paragraphs>73</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Gothic</vt:lpstr>
      <vt:lpstr>Garamond</vt:lpstr>
      <vt:lpstr>Organic</vt:lpstr>
      <vt:lpstr>Ethanol:  From then to now</vt:lpstr>
      <vt:lpstr>History of Ethanol</vt:lpstr>
      <vt:lpstr>History of Ethanol</vt:lpstr>
      <vt:lpstr>History of Ethanol</vt:lpstr>
      <vt:lpstr>History of Ethanol</vt:lpstr>
      <vt:lpstr>History of Ethanol</vt:lpstr>
      <vt:lpstr>History of Ethanol</vt:lpstr>
      <vt:lpstr>History of Ethanol</vt:lpstr>
      <vt:lpstr>History of Ethanol</vt:lpstr>
      <vt:lpstr>History of Ethanol</vt:lpstr>
      <vt:lpstr>Importance of Ethanol</vt:lpstr>
      <vt:lpstr>Importance of Ethanol</vt:lpstr>
      <vt:lpstr>Importance of Ethanol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Educating Iowans with a focus on youth regarding  the breadth and global significance of agriculture.</dc:title>
  <dc:creator>Will Fett</dc:creator>
  <cp:lastModifiedBy>Will Fett</cp:lastModifiedBy>
  <cp:revision>41</cp:revision>
  <cp:lastPrinted>2015-02-23T11:22:58Z</cp:lastPrinted>
  <dcterms:created xsi:type="dcterms:W3CDTF">2015-02-17T22:12:25Z</dcterms:created>
  <dcterms:modified xsi:type="dcterms:W3CDTF">2015-11-17T21:05:49Z</dcterms:modified>
</cp:coreProperties>
</file>